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67" r:id="rId4"/>
    <p:sldId id="258" r:id="rId5"/>
    <p:sldId id="259" r:id="rId6"/>
    <p:sldId id="268"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Economica" panose="020B060402020202020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bb64609ee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bb64609ee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b6575269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bb6575269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b6575269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b6575269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bb65752690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bb6575269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b6575269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b6575269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b657526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bb657526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b657526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bb657526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58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bb6575269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bb6575269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b6575269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b657526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b6575269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b657526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07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b6575269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b6575269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bb6575269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bb6575269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b6575269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b6575269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740000" y="785150"/>
            <a:ext cx="4070100" cy="21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ru" sz="2420">
                <a:solidFill>
                  <a:srgbClr val="0D0D0D"/>
                </a:solidFill>
                <a:highlight>
                  <a:srgbClr val="FFFFFF"/>
                </a:highlight>
                <a:latin typeface="Roboto"/>
                <a:ea typeface="Roboto"/>
                <a:cs typeface="Roboto"/>
                <a:sym typeface="Roboto"/>
              </a:rPr>
              <a:t>Звіт про проходження практики в ДРУ “ Центр комплексної реабілітації для осіб з інвалідністю "Донбас-Прикарпаття"</a:t>
            </a:r>
            <a:endParaRPr sz="5120"/>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ru" dirty="0"/>
              <a:t>Студентки групи </a:t>
            </a:r>
            <a:r>
              <a:rPr lang="ru" dirty="0" smtClean="0"/>
              <a:t>331</a:t>
            </a:r>
            <a:endParaRPr dirty="0"/>
          </a:p>
          <a:p>
            <a:pPr marL="0" lvl="0" indent="0" algn="ctr" rtl="0">
              <a:spcBef>
                <a:spcPts val="0"/>
              </a:spcBef>
              <a:spcAft>
                <a:spcPts val="0"/>
              </a:spcAft>
              <a:buNone/>
            </a:pPr>
            <a:r>
              <a:rPr lang="ru" dirty="0"/>
              <a:t>Лемешко Наталії</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p:nvPr/>
        </p:nvSpPr>
        <p:spPr>
          <a:xfrm>
            <a:off x="0" y="0"/>
            <a:ext cx="4056993" cy="5085977"/>
          </a:xfrm>
          <a:prstGeom prst="rect">
            <a:avLst/>
          </a:prstGeom>
          <a:noFill/>
          <a:ln>
            <a:noFill/>
          </a:ln>
        </p:spPr>
        <p:txBody>
          <a:bodyPr spcFirstLastPara="1" wrap="square" lIns="91425" tIns="91425" rIns="91425" bIns="91425" anchor="t" anchorCtr="0">
            <a:spAutoFit/>
          </a:bodyPr>
          <a:lstStyle/>
          <a:p>
            <a:pPr marL="0" lvl="0" indent="0" algn="l" rtl="0">
              <a:lnSpc>
                <a:spcPct val="175000"/>
              </a:lnSpc>
              <a:spcBef>
                <a:spcPts val="0"/>
              </a:spcBef>
              <a:spcAft>
                <a:spcPts val="0"/>
              </a:spcAft>
              <a:buNone/>
            </a:pPr>
            <a:r>
              <a:rPr lang="ru" sz="1300" dirty="0">
                <a:solidFill>
                  <a:schemeClr val="dk1"/>
                </a:solidFill>
                <a:highlight>
                  <a:srgbClr val="FFFFFF"/>
                </a:highlight>
                <a:latin typeface="Roboto"/>
                <a:ea typeface="Roboto"/>
                <a:cs typeface="Roboto"/>
                <a:sym typeface="Roboto"/>
              </a:rPr>
              <a:t>Апарат "Crazy Fit Massage" використовується для покращення лімфовідтоку та венозного відтоку шляхом використання сильної вібрації. Цей метод реабілітації може стимулювати кровообіг, поліпшувати кровообіг та відтік лімфи, зменшувати набряки та сприяти загальному відчуттю розслаблення та комфорту. Крім того, "Crazy Fit Massage" може сприяти покращенню м'язової тонусу, зміцненню м'язів та покращенню гнучкості. Цей апарат також може мати позитивний вплив на зменшення болю у м'язах та суглобах, покращення стану шкіри та загального самопочуття.</a:t>
            </a:r>
            <a:endParaRPr sz="1300" dirty="0">
              <a:solidFill>
                <a:schemeClr val="dk1"/>
              </a:solidFill>
              <a:highlight>
                <a:srgbClr val="FFFFFF"/>
              </a:highlight>
              <a:latin typeface="Roboto"/>
              <a:ea typeface="Roboto"/>
              <a:cs typeface="Roboto"/>
              <a:sym typeface="Roboto"/>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103" y="84083"/>
            <a:ext cx="4351283" cy="49188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p:nvPr/>
        </p:nvSpPr>
        <p:spPr>
          <a:xfrm>
            <a:off x="0" y="0"/>
            <a:ext cx="3348900" cy="4985950"/>
          </a:xfrm>
          <a:prstGeom prst="rect">
            <a:avLst/>
          </a:prstGeom>
          <a:noFill/>
          <a:ln>
            <a:noFill/>
          </a:ln>
        </p:spPr>
        <p:txBody>
          <a:bodyPr spcFirstLastPara="1" wrap="square" lIns="91425" tIns="91425" rIns="91425" bIns="91425" anchor="t" anchorCtr="0">
            <a:spAutoFit/>
          </a:bodyPr>
          <a:lstStyle/>
          <a:p>
            <a:pPr lvl="0"/>
            <a:r>
              <a:rPr lang="ru-RU" sz="1200" dirty="0" err="1">
                <a:solidFill>
                  <a:srgbClr val="0D0D0D"/>
                </a:solidFill>
                <a:highlight>
                  <a:srgbClr val="FFFFFF"/>
                </a:highlight>
                <a:latin typeface="Roboto"/>
                <a:ea typeface="Roboto"/>
                <a:cs typeface="Roboto"/>
                <a:sym typeface="Roboto"/>
              </a:rPr>
              <a:t>Масаж</a:t>
            </a:r>
            <a:r>
              <a:rPr lang="ru-RU" sz="1200" dirty="0">
                <a:solidFill>
                  <a:srgbClr val="0D0D0D"/>
                </a:solidFill>
                <a:highlight>
                  <a:srgbClr val="FFFFFF"/>
                </a:highlight>
                <a:latin typeface="Roboto"/>
                <a:ea typeface="Roboto"/>
                <a:cs typeface="Roboto"/>
                <a:sym typeface="Roboto"/>
              </a:rPr>
              <a:t> для </a:t>
            </a:r>
            <a:r>
              <a:rPr lang="ru-RU" sz="1200" dirty="0" err="1">
                <a:solidFill>
                  <a:srgbClr val="0D0D0D"/>
                </a:solidFill>
                <a:highlight>
                  <a:srgbClr val="FFFFFF"/>
                </a:highlight>
                <a:latin typeface="Roboto"/>
                <a:ea typeface="Roboto"/>
                <a:cs typeface="Roboto"/>
                <a:sym typeface="Roboto"/>
              </a:rPr>
              <a:t>дітей</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із</a:t>
            </a:r>
            <a:r>
              <a:rPr lang="ru-RU" sz="1200" dirty="0">
                <a:solidFill>
                  <a:srgbClr val="0D0D0D"/>
                </a:solidFill>
                <a:highlight>
                  <a:srgbClr val="FFFFFF"/>
                </a:highlight>
                <a:latin typeface="Roboto"/>
                <a:ea typeface="Roboto"/>
                <a:cs typeface="Roboto"/>
                <a:sym typeface="Roboto"/>
              </a:rPr>
              <a:t> синдромом Дауна </a:t>
            </a:r>
            <a:r>
              <a:rPr lang="ru-RU" sz="1200" dirty="0" err="1">
                <a:solidFill>
                  <a:srgbClr val="0D0D0D"/>
                </a:solidFill>
                <a:highlight>
                  <a:srgbClr val="FFFFFF"/>
                </a:highlight>
                <a:latin typeface="Roboto"/>
                <a:ea typeface="Roboto"/>
                <a:cs typeface="Roboto"/>
                <a:sym typeface="Roboto"/>
              </a:rPr>
              <a:t>має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комплексний</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ефект</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1. </a:t>
            </a:r>
            <a:r>
              <a:rPr lang="ru-RU" sz="1200" dirty="0" err="1">
                <a:solidFill>
                  <a:srgbClr val="0D0D0D"/>
                </a:solidFill>
                <a:highlight>
                  <a:srgbClr val="FFFFFF"/>
                </a:highlight>
                <a:latin typeface="Roboto"/>
                <a:ea typeface="Roboto"/>
                <a:cs typeface="Roboto"/>
                <a:sym typeface="Roboto"/>
              </a:rPr>
              <a:t>Покращує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м’язовий</a:t>
            </a:r>
            <a:r>
              <a:rPr lang="ru-RU" sz="1200" dirty="0">
                <a:solidFill>
                  <a:srgbClr val="0D0D0D"/>
                </a:solidFill>
                <a:highlight>
                  <a:srgbClr val="FFFFFF"/>
                </a:highlight>
                <a:latin typeface="Roboto"/>
                <a:ea typeface="Roboto"/>
                <a:cs typeface="Roboto"/>
                <a:sym typeface="Roboto"/>
              </a:rPr>
              <a:t> тонус – </a:t>
            </a:r>
            <a:r>
              <a:rPr lang="ru-RU" sz="1200" dirty="0" err="1">
                <a:solidFill>
                  <a:srgbClr val="0D0D0D"/>
                </a:solidFill>
                <a:highlight>
                  <a:srgbClr val="FFFFFF"/>
                </a:highlight>
                <a:latin typeface="Roboto"/>
                <a:ea typeface="Roboto"/>
                <a:cs typeface="Roboto"/>
                <a:sym typeface="Roboto"/>
              </a:rPr>
              <a:t>стимулює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м’язи</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допомагає</a:t>
            </a:r>
            <a:r>
              <a:rPr lang="ru-RU" sz="1200" dirty="0">
                <a:solidFill>
                  <a:srgbClr val="0D0D0D"/>
                </a:solidFill>
                <a:highlight>
                  <a:srgbClr val="FFFFFF"/>
                </a:highlight>
                <a:latin typeface="Roboto"/>
                <a:ea typeface="Roboto"/>
                <a:cs typeface="Roboto"/>
                <a:sym typeface="Roboto"/>
              </a:rPr>
              <a:t> при </a:t>
            </a:r>
            <a:r>
              <a:rPr lang="ru-RU" sz="1200" dirty="0" err="1">
                <a:solidFill>
                  <a:srgbClr val="0D0D0D"/>
                </a:solidFill>
                <a:highlight>
                  <a:srgbClr val="FFFFFF"/>
                </a:highlight>
                <a:latin typeface="Roboto"/>
                <a:ea typeface="Roboto"/>
                <a:cs typeface="Roboto"/>
                <a:sym typeface="Roboto"/>
              </a:rPr>
              <a:t>гіпотонії</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2. </a:t>
            </a:r>
            <a:r>
              <a:rPr lang="ru-RU" sz="1200" dirty="0" err="1">
                <a:solidFill>
                  <a:srgbClr val="0D0D0D"/>
                </a:solidFill>
                <a:highlight>
                  <a:srgbClr val="FFFFFF"/>
                </a:highlight>
                <a:latin typeface="Roboto"/>
                <a:ea typeface="Roboto"/>
                <a:cs typeface="Roboto"/>
                <a:sym typeface="Roboto"/>
              </a:rPr>
              <a:t>Розвиває</a:t>
            </a:r>
            <a:r>
              <a:rPr lang="ru-RU" sz="1200" dirty="0">
                <a:solidFill>
                  <a:srgbClr val="0D0D0D"/>
                </a:solidFill>
                <a:highlight>
                  <a:srgbClr val="FFFFFF"/>
                </a:highlight>
                <a:latin typeface="Roboto"/>
                <a:ea typeface="Roboto"/>
                <a:cs typeface="Roboto"/>
                <a:sym typeface="Roboto"/>
              </a:rPr>
              <a:t> моторику – </a:t>
            </a:r>
            <a:r>
              <a:rPr lang="ru-RU" sz="1200" dirty="0" err="1">
                <a:solidFill>
                  <a:srgbClr val="0D0D0D"/>
                </a:solidFill>
                <a:highlight>
                  <a:srgbClr val="FFFFFF"/>
                </a:highlight>
                <a:latin typeface="Roboto"/>
                <a:ea typeface="Roboto"/>
                <a:cs typeface="Roboto"/>
                <a:sym typeface="Roboto"/>
              </a:rPr>
              <a:t>сприяє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кращій</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координації</a:t>
            </a:r>
            <a:r>
              <a:rPr lang="ru-RU" sz="1200" dirty="0">
                <a:solidFill>
                  <a:srgbClr val="0D0D0D"/>
                </a:solidFill>
                <a:highlight>
                  <a:srgbClr val="FFFFFF"/>
                </a:highlight>
                <a:latin typeface="Roboto"/>
                <a:ea typeface="Roboto"/>
                <a:cs typeface="Roboto"/>
                <a:sym typeface="Roboto"/>
              </a:rPr>
              <a:t> та </a:t>
            </a:r>
            <a:r>
              <a:rPr lang="ru-RU" sz="1200" dirty="0" err="1">
                <a:solidFill>
                  <a:srgbClr val="0D0D0D"/>
                </a:solidFill>
                <a:highlight>
                  <a:srgbClr val="FFFFFF"/>
                </a:highlight>
                <a:latin typeface="Roboto"/>
                <a:ea typeface="Roboto"/>
                <a:cs typeface="Roboto"/>
                <a:sym typeface="Roboto"/>
              </a:rPr>
              <a:t>руховим</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навичкам</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3. </a:t>
            </a:r>
            <a:r>
              <a:rPr lang="ru-RU" sz="1200" dirty="0" err="1">
                <a:solidFill>
                  <a:srgbClr val="0D0D0D"/>
                </a:solidFill>
                <a:highlight>
                  <a:srgbClr val="FFFFFF"/>
                </a:highlight>
                <a:latin typeface="Roboto"/>
                <a:ea typeface="Roboto"/>
                <a:cs typeface="Roboto"/>
                <a:sym typeface="Roboto"/>
              </a:rPr>
              <a:t>Активізує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кровообіг</a:t>
            </a:r>
            <a:r>
              <a:rPr lang="ru-RU" sz="1200" dirty="0">
                <a:solidFill>
                  <a:srgbClr val="0D0D0D"/>
                </a:solidFill>
                <a:highlight>
                  <a:srgbClr val="FFFFFF"/>
                </a:highlight>
                <a:latin typeface="Roboto"/>
                <a:ea typeface="Roboto"/>
                <a:cs typeface="Roboto"/>
                <a:sym typeface="Roboto"/>
              </a:rPr>
              <a:t> і </a:t>
            </a:r>
            <a:r>
              <a:rPr lang="ru-RU" sz="1200" dirty="0" err="1">
                <a:solidFill>
                  <a:srgbClr val="0D0D0D"/>
                </a:solidFill>
                <a:highlight>
                  <a:srgbClr val="FFFFFF"/>
                </a:highlight>
                <a:latin typeface="Roboto"/>
                <a:ea typeface="Roboto"/>
                <a:cs typeface="Roboto"/>
                <a:sym typeface="Roboto"/>
              </a:rPr>
              <a:t>лімфоток</a:t>
            </a:r>
            <a:r>
              <a:rPr lang="ru-RU" sz="1200" dirty="0">
                <a:solidFill>
                  <a:srgbClr val="0D0D0D"/>
                </a:solidFill>
                <a:highlight>
                  <a:srgbClr val="FFFFFF"/>
                </a:highlight>
                <a:latin typeface="Roboto"/>
                <a:ea typeface="Roboto"/>
                <a:cs typeface="Roboto"/>
                <a:sym typeface="Roboto"/>
              </a:rPr>
              <a:t> – </a:t>
            </a:r>
            <a:r>
              <a:rPr lang="ru-RU" sz="1200" dirty="0" err="1">
                <a:solidFill>
                  <a:srgbClr val="0D0D0D"/>
                </a:solidFill>
                <a:highlight>
                  <a:srgbClr val="FFFFFF"/>
                </a:highlight>
                <a:latin typeface="Roboto"/>
                <a:ea typeface="Roboto"/>
                <a:cs typeface="Roboto"/>
                <a:sym typeface="Roboto"/>
              </a:rPr>
              <a:t>покращує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живлення</a:t>
            </a:r>
            <a:r>
              <a:rPr lang="ru-RU" sz="1200" dirty="0">
                <a:solidFill>
                  <a:srgbClr val="0D0D0D"/>
                </a:solidFill>
                <a:highlight>
                  <a:srgbClr val="FFFFFF"/>
                </a:highlight>
                <a:latin typeface="Roboto"/>
                <a:ea typeface="Roboto"/>
                <a:cs typeface="Roboto"/>
                <a:sym typeface="Roboto"/>
              </a:rPr>
              <a:t> тканин, </a:t>
            </a:r>
            <a:r>
              <a:rPr lang="ru-RU" sz="1200" dirty="0" err="1">
                <a:solidFill>
                  <a:srgbClr val="0D0D0D"/>
                </a:solidFill>
                <a:highlight>
                  <a:srgbClr val="FFFFFF"/>
                </a:highlight>
                <a:latin typeface="Roboto"/>
                <a:ea typeface="Roboto"/>
                <a:cs typeface="Roboto"/>
                <a:sym typeface="Roboto"/>
              </a:rPr>
              <a:t>зміцнює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імунітет</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4. </a:t>
            </a:r>
            <a:r>
              <a:rPr lang="ru-RU" sz="1200" dirty="0" err="1">
                <a:solidFill>
                  <a:srgbClr val="0D0D0D"/>
                </a:solidFill>
                <a:highlight>
                  <a:srgbClr val="FFFFFF"/>
                </a:highlight>
                <a:latin typeface="Roboto"/>
                <a:ea typeface="Roboto"/>
                <a:cs typeface="Roboto"/>
                <a:sym typeface="Roboto"/>
              </a:rPr>
              <a:t>Підтримує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дихальну</a:t>
            </a:r>
            <a:r>
              <a:rPr lang="ru-RU" sz="1200" dirty="0">
                <a:solidFill>
                  <a:srgbClr val="0D0D0D"/>
                </a:solidFill>
                <a:highlight>
                  <a:srgbClr val="FFFFFF"/>
                </a:highlight>
                <a:latin typeface="Roboto"/>
                <a:ea typeface="Roboto"/>
                <a:cs typeface="Roboto"/>
                <a:sym typeface="Roboto"/>
              </a:rPr>
              <a:t> систему – </a:t>
            </a:r>
            <a:r>
              <a:rPr lang="ru-RU" sz="1200" dirty="0" err="1">
                <a:solidFill>
                  <a:srgbClr val="0D0D0D"/>
                </a:solidFill>
                <a:highlight>
                  <a:srgbClr val="FFFFFF"/>
                </a:highlight>
                <a:latin typeface="Roboto"/>
                <a:ea typeface="Roboto"/>
                <a:cs typeface="Roboto"/>
                <a:sym typeface="Roboto"/>
              </a:rPr>
              <a:t>допомагає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уникати</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застійних</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явищ</a:t>
            </a:r>
            <a:r>
              <a:rPr lang="ru-RU" sz="1200" dirty="0">
                <a:solidFill>
                  <a:srgbClr val="0D0D0D"/>
                </a:solidFill>
                <a:highlight>
                  <a:srgbClr val="FFFFFF"/>
                </a:highlight>
                <a:latin typeface="Roboto"/>
                <a:ea typeface="Roboto"/>
                <a:cs typeface="Roboto"/>
                <a:sym typeface="Roboto"/>
              </a:rPr>
              <a:t> у </a:t>
            </a:r>
            <a:r>
              <a:rPr lang="ru-RU" sz="1200" dirty="0" err="1">
                <a:solidFill>
                  <a:srgbClr val="0D0D0D"/>
                </a:solidFill>
                <a:highlight>
                  <a:srgbClr val="FFFFFF"/>
                </a:highlight>
                <a:latin typeface="Roboto"/>
                <a:ea typeface="Roboto"/>
                <a:cs typeface="Roboto"/>
                <a:sym typeface="Roboto"/>
              </a:rPr>
              <a:t>легенях</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5. </a:t>
            </a:r>
            <a:r>
              <a:rPr lang="ru-RU" sz="1200" dirty="0" err="1">
                <a:solidFill>
                  <a:srgbClr val="0D0D0D"/>
                </a:solidFill>
                <a:highlight>
                  <a:srgbClr val="FFFFFF"/>
                </a:highlight>
                <a:latin typeface="Roboto"/>
                <a:ea typeface="Roboto"/>
                <a:cs typeface="Roboto"/>
                <a:sym typeface="Roboto"/>
              </a:rPr>
              <a:t>Покращує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травлення</a:t>
            </a:r>
            <a:r>
              <a:rPr lang="ru-RU" sz="1200" dirty="0">
                <a:solidFill>
                  <a:srgbClr val="0D0D0D"/>
                </a:solidFill>
                <a:highlight>
                  <a:srgbClr val="FFFFFF"/>
                </a:highlight>
                <a:latin typeface="Roboto"/>
                <a:ea typeface="Roboto"/>
                <a:cs typeface="Roboto"/>
                <a:sym typeface="Roboto"/>
              </a:rPr>
              <a:t> – </a:t>
            </a:r>
            <a:r>
              <a:rPr lang="ru-RU" sz="1200" dirty="0" err="1">
                <a:solidFill>
                  <a:srgbClr val="0D0D0D"/>
                </a:solidFill>
                <a:highlight>
                  <a:srgbClr val="FFFFFF"/>
                </a:highlight>
                <a:latin typeface="Roboto"/>
                <a:ea typeface="Roboto"/>
                <a:cs typeface="Roboto"/>
                <a:sym typeface="Roboto"/>
              </a:rPr>
              <a:t>стимулює</a:t>
            </a:r>
            <a:r>
              <a:rPr lang="ru-RU" sz="1200" dirty="0">
                <a:solidFill>
                  <a:srgbClr val="0D0D0D"/>
                </a:solidFill>
                <a:highlight>
                  <a:srgbClr val="FFFFFF"/>
                </a:highlight>
                <a:latin typeface="Roboto"/>
                <a:ea typeface="Roboto"/>
                <a:cs typeface="Roboto"/>
                <a:sym typeface="Roboto"/>
              </a:rPr>
              <a:t> перистальтику, </a:t>
            </a:r>
            <a:r>
              <a:rPr lang="ru-RU" sz="1200" dirty="0" err="1">
                <a:solidFill>
                  <a:srgbClr val="0D0D0D"/>
                </a:solidFill>
                <a:highlight>
                  <a:srgbClr val="FFFFFF"/>
                </a:highlight>
                <a:latin typeface="Roboto"/>
                <a:ea typeface="Roboto"/>
                <a:cs typeface="Roboto"/>
                <a:sym typeface="Roboto"/>
              </a:rPr>
              <a:t>зменшує</a:t>
            </a:r>
            <a:r>
              <a:rPr lang="ru-RU" sz="1200" dirty="0">
                <a:solidFill>
                  <a:srgbClr val="0D0D0D"/>
                </a:solidFill>
                <a:highlight>
                  <a:srgbClr val="FFFFFF"/>
                </a:highlight>
                <a:latin typeface="Roboto"/>
                <a:ea typeface="Roboto"/>
                <a:cs typeface="Roboto"/>
                <a:sym typeface="Roboto"/>
              </a:rPr>
              <a:t> закрепи.</a:t>
            </a:r>
          </a:p>
          <a:p>
            <a:pPr lvl="0"/>
            <a:r>
              <a:rPr lang="ru-RU" sz="1200" dirty="0">
                <a:solidFill>
                  <a:srgbClr val="0D0D0D"/>
                </a:solidFill>
                <a:highlight>
                  <a:srgbClr val="FFFFFF"/>
                </a:highlight>
                <a:latin typeface="Roboto"/>
                <a:ea typeface="Roboto"/>
                <a:cs typeface="Roboto"/>
                <a:sym typeface="Roboto"/>
              </a:rPr>
              <a:t> 6. </a:t>
            </a:r>
            <a:r>
              <a:rPr lang="ru-RU" sz="1200" dirty="0" err="1">
                <a:solidFill>
                  <a:srgbClr val="0D0D0D"/>
                </a:solidFill>
                <a:highlight>
                  <a:srgbClr val="FFFFFF"/>
                </a:highlight>
                <a:latin typeface="Roboto"/>
                <a:ea typeface="Roboto"/>
                <a:cs typeface="Roboto"/>
                <a:sym typeface="Roboto"/>
              </a:rPr>
              <a:t>Сенсорна</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стимуляція</a:t>
            </a:r>
            <a:r>
              <a:rPr lang="ru-RU" sz="1200" dirty="0">
                <a:solidFill>
                  <a:srgbClr val="0D0D0D"/>
                </a:solidFill>
                <a:highlight>
                  <a:srgbClr val="FFFFFF"/>
                </a:highlight>
                <a:latin typeface="Roboto"/>
                <a:ea typeface="Roboto"/>
                <a:cs typeface="Roboto"/>
                <a:sym typeface="Roboto"/>
              </a:rPr>
              <a:t> – </a:t>
            </a:r>
            <a:r>
              <a:rPr lang="ru-RU" sz="1200" dirty="0" err="1">
                <a:solidFill>
                  <a:srgbClr val="0D0D0D"/>
                </a:solidFill>
                <a:highlight>
                  <a:srgbClr val="FFFFFF"/>
                </a:highlight>
                <a:latin typeface="Roboto"/>
                <a:ea typeface="Roboto"/>
                <a:cs typeface="Roboto"/>
                <a:sym typeface="Roboto"/>
              </a:rPr>
              <a:t>підвищує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чутливість</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знижує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тривожність</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7. </a:t>
            </a:r>
            <a:r>
              <a:rPr lang="ru-RU" sz="1200" dirty="0" err="1">
                <a:solidFill>
                  <a:srgbClr val="0D0D0D"/>
                </a:solidFill>
                <a:highlight>
                  <a:srgbClr val="FFFFFF"/>
                </a:highlight>
                <a:latin typeface="Roboto"/>
                <a:ea typeface="Roboto"/>
                <a:cs typeface="Roboto"/>
                <a:sym typeface="Roboto"/>
              </a:rPr>
              <a:t>Заспокоює</a:t>
            </a:r>
            <a:r>
              <a:rPr lang="ru-RU" sz="1200" dirty="0">
                <a:solidFill>
                  <a:srgbClr val="0D0D0D"/>
                </a:solidFill>
                <a:highlight>
                  <a:srgbClr val="FFFFFF"/>
                </a:highlight>
                <a:latin typeface="Roboto"/>
                <a:ea typeface="Roboto"/>
                <a:cs typeface="Roboto"/>
                <a:sym typeface="Roboto"/>
              </a:rPr>
              <a:t> та </a:t>
            </a:r>
            <a:r>
              <a:rPr lang="ru-RU" sz="1200" dirty="0" err="1">
                <a:solidFill>
                  <a:srgbClr val="0D0D0D"/>
                </a:solidFill>
                <a:highlight>
                  <a:srgbClr val="FFFFFF"/>
                </a:highlight>
                <a:latin typeface="Roboto"/>
                <a:ea typeface="Roboto"/>
                <a:cs typeface="Roboto"/>
                <a:sym typeface="Roboto"/>
              </a:rPr>
              <a:t>покращує</a:t>
            </a:r>
            <a:r>
              <a:rPr lang="ru-RU" sz="1200" dirty="0">
                <a:solidFill>
                  <a:srgbClr val="0D0D0D"/>
                </a:solidFill>
                <a:highlight>
                  <a:srgbClr val="FFFFFF"/>
                </a:highlight>
                <a:latin typeface="Roboto"/>
                <a:ea typeface="Roboto"/>
                <a:cs typeface="Roboto"/>
                <a:sym typeface="Roboto"/>
              </a:rPr>
              <a:t> сон – </a:t>
            </a:r>
            <a:r>
              <a:rPr lang="ru-RU" sz="1200" dirty="0" err="1">
                <a:solidFill>
                  <a:srgbClr val="0D0D0D"/>
                </a:solidFill>
                <a:highlight>
                  <a:srgbClr val="FFFFFF"/>
                </a:highlight>
                <a:latin typeface="Roboto"/>
                <a:ea typeface="Roboto"/>
                <a:cs typeface="Roboto"/>
                <a:sym typeface="Roboto"/>
              </a:rPr>
              <a:t>зменшує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гіперактивність</a:t>
            </a:r>
            <a:r>
              <a:rPr lang="ru-RU" sz="1200" dirty="0">
                <a:solidFill>
                  <a:srgbClr val="0D0D0D"/>
                </a:solidFill>
                <a:highlight>
                  <a:srgbClr val="FFFFFF"/>
                </a:highlight>
                <a:latin typeface="Roboto"/>
                <a:ea typeface="Roboto"/>
                <a:cs typeface="Roboto"/>
                <a:sym typeface="Roboto"/>
              </a:rPr>
              <a:t>.</a:t>
            </a:r>
          </a:p>
          <a:p>
            <a:pPr lvl="0"/>
            <a:r>
              <a:rPr lang="ru-RU" sz="1200" dirty="0">
                <a:solidFill>
                  <a:srgbClr val="0D0D0D"/>
                </a:solidFill>
                <a:highlight>
                  <a:srgbClr val="FFFFFF"/>
                </a:highlight>
                <a:latin typeface="Roboto"/>
                <a:ea typeface="Roboto"/>
                <a:cs typeface="Roboto"/>
                <a:sym typeface="Roboto"/>
              </a:rPr>
              <a:t> 8. </a:t>
            </a:r>
            <a:r>
              <a:rPr lang="ru-RU" sz="1200" dirty="0" err="1">
                <a:solidFill>
                  <a:srgbClr val="0D0D0D"/>
                </a:solidFill>
                <a:highlight>
                  <a:srgbClr val="FFFFFF"/>
                </a:highlight>
                <a:latin typeface="Roboto"/>
                <a:ea typeface="Roboto"/>
                <a:cs typeface="Roboto"/>
                <a:sym typeface="Roboto"/>
              </a:rPr>
              <a:t>Сприяє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емоційному</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розвитку</a:t>
            </a:r>
            <a:r>
              <a:rPr lang="ru-RU" sz="1200" dirty="0">
                <a:solidFill>
                  <a:srgbClr val="0D0D0D"/>
                </a:solidFill>
                <a:highlight>
                  <a:srgbClr val="FFFFFF"/>
                </a:highlight>
                <a:latin typeface="Roboto"/>
                <a:ea typeface="Roboto"/>
                <a:cs typeface="Roboto"/>
                <a:sym typeface="Roboto"/>
              </a:rPr>
              <a:t> – </a:t>
            </a:r>
            <a:r>
              <a:rPr lang="ru-RU" sz="1200" dirty="0" err="1">
                <a:solidFill>
                  <a:srgbClr val="0D0D0D"/>
                </a:solidFill>
                <a:highlight>
                  <a:srgbClr val="FFFFFF"/>
                </a:highlight>
                <a:latin typeface="Roboto"/>
                <a:ea typeface="Roboto"/>
                <a:cs typeface="Roboto"/>
                <a:sym typeface="Roboto"/>
              </a:rPr>
              <a:t>зміцнює</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зв’язок</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із</a:t>
            </a:r>
            <a:r>
              <a:rPr lang="ru-RU" sz="1200" dirty="0">
                <a:solidFill>
                  <a:srgbClr val="0D0D0D"/>
                </a:solidFill>
                <a:highlight>
                  <a:srgbClr val="FFFFFF"/>
                </a:highlight>
                <a:latin typeface="Roboto"/>
                <a:ea typeface="Roboto"/>
                <a:cs typeface="Roboto"/>
                <a:sym typeface="Roboto"/>
              </a:rPr>
              <a:t> батьками, </a:t>
            </a:r>
            <a:r>
              <a:rPr lang="ru-RU" sz="1200" dirty="0" err="1">
                <a:solidFill>
                  <a:srgbClr val="0D0D0D"/>
                </a:solidFill>
                <a:highlight>
                  <a:srgbClr val="FFFFFF"/>
                </a:highlight>
                <a:latin typeface="Roboto"/>
                <a:ea typeface="Roboto"/>
                <a:cs typeface="Roboto"/>
                <a:sym typeface="Roboto"/>
              </a:rPr>
              <a:t>допомагає</a:t>
            </a:r>
            <a:r>
              <a:rPr lang="ru-RU" sz="1200" dirty="0">
                <a:solidFill>
                  <a:srgbClr val="0D0D0D"/>
                </a:solidFill>
                <a:highlight>
                  <a:srgbClr val="FFFFFF"/>
                </a:highlight>
                <a:latin typeface="Roboto"/>
                <a:ea typeface="Roboto"/>
                <a:cs typeface="Roboto"/>
                <a:sym typeface="Roboto"/>
              </a:rPr>
              <a:t> у </a:t>
            </a:r>
            <a:r>
              <a:rPr lang="ru-RU" sz="1200" dirty="0" err="1">
                <a:solidFill>
                  <a:srgbClr val="0D0D0D"/>
                </a:solidFill>
                <a:highlight>
                  <a:srgbClr val="FFFFFF"/>
                </a:highlight>
                <a:latin typeface="Roboto"/>
                <a:ea typeface="Roboto"/>
                <a:cs typeface="Roboto"/>
                <a:sym typeface="Roboto"/>
              </a:rPr>
              <a:t>соціалізації</a:t>
            </a:r>
            <a:r>
              <a:rPr lang="ru-RU" sz="1200" dirty="0">
                <a:solidFill>
                  <a:srgbClr val="0D0D0D"/>
                </a:solidFill>
                <a:highlight>
                  <a:srgbClr val="FFFFFF"/>
                </a:highlight>
                <a:latin typeface="Roboto"/>
                <a:ea typeface="Roboto"/>
                <a:cs typeface="Roboto"/>
                <a:sym typeface="Roboto"/>
              </a:rPr>
              <a:t>.</a:t>
            </a:r>
          </a:p>
          <a:p>
            <a:pPr lvl="0"/>
            <a:endParaRPr lang="ru-RU" sz="1200" dirty="0">
              <a:solidFill>
                <a:srgbClr val="0D0D0D"/>
              </a:solidFill>
              <a:highlight>
                <a:srgbClr val="FFFFFF"/>
              </a:highlight>
              <a:latin typeface="Roboto"/>
              <a:ea typeface="Roboto"/>
              <a:cs typeface="Roboto"/>
              <a:sym typeface="Roboto"/>
            </a:endParaRPr>
          </a:p>
          <a:p>
            <a:pPr lvl="0"/>
            <a:r>
              <a:rPr lang="ru-RU" sz="1200" dirty="0" err="1">
                <a:solidFill>
                  <a:srgbClr val="0D0D0D"/>
                </a:solidFill>
                <a:highlight>
                  <a:srgbClr val="FFFFFF"/>
                </a:highlight>
                <a:latin typeface="Roboto"/>
                <a:ea typeface="Roboto"/>
                <a:cs typeface="Roboto"/>
                <a:sym typeface="Roboto"/>
              </a:rPr>
              <a:t>Залежно</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від</a:t>
            </a:r>
            <a:r>
              <a:rPr lang="ru-RU" sz="1200" dirty="0">
                <a:solidFill>
                  <a:srgbClr val="0D0D0D"/>
                </a:solidFill>
                <a:highlight>
                  <a:srgbClr val="FFFFFF"/>
                </a:highlight>
                <a:latin typeface="Roboto"/>
                <a:ea typeface="Roboto"/>
                <a:cs typeface="Roboto"/>
                <a:sym typeface="Roboto"/>
              </a:rPr>
              <a:t> потреб </a:t>
            </a:r>
            <a:r>
              <a:rPr lang="ru-RU" sz="1200" dirty="0" err="1">
                <a:solidFill>
                  <a:srgbClr val="0D0D0D"/>
                </a:solidFill>
                <a:highlight>
                  <a:srgbClr val="FFFFFF"/>
                </a:highlight>
                <a:latin typeface="Roboto"/>
                <a:ea typeface="Roboto"/>
                <a:cs typeface="Roboto"/>
                <a:sym typeface="Roboto"/>
              </a:rPr>
              <a:t>дитини</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використовують</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загальнозміцнювальний</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лімфодренажний</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або</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релаксувальний</a:t>
            </a:r>
            <a:r>
              <a:rPr lang="ru-RU" sz="1200" dirty="0">
                <a:solidFill>
                  <a:srgbClr val="0D0D0D"/>
                </a:solidFill>
                <a:highlight>
                  <a:srgbClr val="FFFFFF"/>
                </a:highlight>
                <a:latin typeface="Roboto"/>
                <a:ea typeface="Roboto"/>
                <a:cs typeface="Roboto"/>
                <a:sym typeface="Roboto"/>
              </a:rPr>
              <a:t> </a:t>
            </a:r>
            <a:r>
              <a:rPr lang="ru-RU" sz="1200" dirty="0" err="1">
                <a:solidFill>
                  <a:srgbClr val="0D0D0D"/>
                </a:solidFill>
                <a:highlight>
                  <a:srgbClr val="FFFFFF"/>
                </a:highlight>
                <a:latin typeface="Roboto"/>
                <a:ea typeface="Roboto"/>
                <a:cs typeface="Roboto"/>
                <a:sym typeface="Roboto"/>
              </a:rPr>
              <a:t>масаж</a:t>
            </a:r>
            <a:r>
              <a:rPr lang="ru-RU" sz="1200" dirty="0">
                <a:solidFill>
                  <a:srgbClr val="0D0D0D"/>
                </a:solidFill>
                <a:highlight>
                  <a:srgbClr val="FFFFFF"/>
                </a:highlight>
                <a:latin typeface="Roboto"/>
                <a:ea typeface="Roboto"/>
                <a:cs typeface="Roboto"/>
                <a:sym typeface="Roboto"/>
              </a:rPr>
              <a:t>.</a:t>
            </a:r>
            <a:endParaRPr sz="12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900" y="0"/>
            <a:ext cx="2918862" cy="35945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762" y="1282262"/>
            <a:ext cx="2876238" cy="38612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p:nvPr/>
        </p:nvSpPr>
        <p:spPr>
          <a:xfrm>
            <a:off x="0" y="3685375"/>
            <a:ext cx="91440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solidFill>
                  <a:srgbClr val="0D0D0D"/>
                </a:solidFill>
                <a:highlight>
                  <a:srgbClr val="FFFFFF"/>
                </a:highlight>
                <a:latin typeface="Roboto"/>
                <a:ea typeface="Roboto"/>
                <a:cs typeface="Roboto"/>
                <a:sym typeface="Roboto"/>
              </a:rPr>
              <a:t>Крім лазерної терапії, дарсонвалю, ультразвуку та озокеритових аплікацій, в лікувальному центрі можуть бути запропоновані інші методи лікування та відновлення пацієнтів.</a:t>
            </a:r>
            <a:endParaRPr sz="2500"/>
          </a:p>
        </p:txBody>
      </p:sp>
      <p:pic>
        <p:nvPicPr>
          <p:cNvPr id="127" name="Google Shape;127;p22"/>
          <p:cNvPicPr preferRelativeResize="0"/>
          <p:nvPr/>
        </p:nvPicPr>
        <p:blipFill>
          <a:blip r:embed="rId3">
            <a:alphaModFix/>
          </a:blip>
          <a:stretch>
            <a:fillRect/>
          </a:stretch>
        </p:blipFill>
        <p:spPr>
          <a:xfrm>
            <a:off x="152400" y="152400"/>
            <a:ext cx="2120950" cy="2827951"/>
          </a:xfrm>
          <a:prstGeom prst="rect">
            <a:avLst/>
          </a:prstGeom>
          <a:noFill/>
          <a:ln>
            <a:noFill/>
          </a:ln>
        </p:spPr>
      </p:pic>
      <p:pic>
        <p:nvPicPr>
          <p:cNvPr id="128" name="Google Shape;128;p22"/>
          <p:cNvPicPr preferRelativeResize="0"/>
          <p:nvPr/>
        </p:nvPicPr>
        <p:blipFill>
          <a:blip r:embed="rId4">
            <a:alphaModFix/>
          </a:blip>
          <a:stretch>
            <a:fillRect/>
          </a:stretch>
        </p:blipFill>
        <p:spPr>
          <a:xfrm>
            <a:off x="2435549" y="152400"/>
            <a:ext cx="2120962" cy="2827949"/>
          </a:xfrm>
          <a:prstGeom prst="rect">
            <a:avLst/>
          </a:prstGeom>
          <a:noFill/>
          <a:ln>
            <a:noFill/>
          </a:ln>
        </p:spPr>
      </p:pic>
      <p:pic>
        <p:nvPicPr>
          <p:cNvPr id="129" name="Google Shape;129;p22"/>
          <p:cNvPicPr preferRelativeResize="0"/>
          <p:nvPr/>
        </p:nvPicPr>
        <p:blipFill>
          <a:blip r:embed="rId5">
            <a:alphaModFix/>
          </a:blip>
          <a:stretch>
            <a:fillRect/>
          </a:stretch>
        </p:blipFill>
        <p:spPr>
          <a:xfrm>
            <a:off x="4718700" y="152400"/>
            <a:ext cx="2043149" cy="2827949"/>
          </a:xfrm>
          <a:prstGeom prst="rect">
            <a:avLst/>
          </a:prstGeom>
          <a:noFill/>
          <a:ln>
            <a:noFill/>
          </a:ln>
        </p:spPr>
      </p:pic>
      <p:pic>
        <p:nvPicPr>
          <p:cNvPr id="130" name="Google Shape;130;p22"/>
          <p:cNvPicPr preferRelativeResize="0"/>
          <p:nvPr/>
        </p:nvPicPr>
        <p:blipFill>
          <a:blip r:embed="rId6">
            <a:alphaModFix/>
          </a:blip>
          <a:stretch>
            <a:fillRect/>
          </a:stretch>
        </p:blipFill>
        <p:spPr>
          <a:xfrm>
            <a:off x="6948275" y="152400"/>
            <a:ext cx="2120950" cy="2827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90250" y="450150"/>
            <a:ext cx="2970900" cy="3635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i="1" u="sng" dirty="0"/>
          </a:p>
        </p:txBody>
      </p:sp>
      <p:pic>
        <p:nvPicPr>
          <p:cNvPr id="136" name="Google Shape;136;p23"/>
          <p:cNvPicPr preferRelativeResize="0"/>
          <p:nvPr/>
        </p:nvPicPr>
        <p:blipFill>
          <a:blip r:embed="rId3">
            <a:alphaModFix/>
          </a:blip>
          <a:stretch>
            <a:fillRect/>
          </a:stretch>
        </p:blipFill>
        <p:spPr>
          <a:xfrm>
            <a:off x="126124" y="152400"/>
            <a:ext cx="8814437"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0" y="2804100"/>
            <a:ext cx="91440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ru" sz="1700">
                <a:solidFill>
                  <a:srgbClr val="0D0D0D"/>
                </a:solidFill>
                <a:highlight>
                  <a:srgbClr val="FFFFFF"/>
                </a:highlight>
                <a:latin typeface="Roboto"/>
                <a:ea typeface="Roboto"/>
                <a:cs typeface="Roboto"/>
                <a:sym typeface="Roboto"/>
              </a:rPr>
              <a:t>ДРУ "Центр комплексної реабілітації для осіб з інвалідністю "Донбас-Прикарпаття" - це установа, що надає широкий спектр послуг з реабілітації для людей з інвалідністю. Розташований на території м. Івано- Франківськ, центр працює над наданням якісних медичних, психологічних, соціальних та професійних послуг для підтримки і відновлення фізичного, психічного та соціального благополуччя своїх слухачів. Основні цінності центру - індивідуальний підхід до кожного клієнта, застосування сучасних методів реабілітації та створення сприятливого середовища для їхнього розвитку та інтеграції в суспільство</a:t>
            </a:r>
            <a:r>
              <a:rPr lang="ru" sz="1500">
                <a:solidFill>
                  <a:srgbClr val="0D0D0D"/>
                </a:solidFill>
                <a:highlight>
                  <a:srgbClr val="FFFFFF"/>
                </a:highlight>
                <a:latin typeface="Roboto"/>
                <a:ea typeface="Roboto"/>
                <a:cs typeface="Roboto"/>
                <a:sym typeface="Roboto"/>
              </a:rPr>
              <a:t>.</a:t>
            </a:r>
            <a:endParaRPr sz="1500">
              <a:solidFill>
                <a:srgbClr val="0D0D0D"/>
              </a:solidFill>
              <a:highlight>
                <a:srgbClr val="FFFFFF"/>
              </a:highlight>
              <a:latin typeface="Roboto"/>
              <a:ea typeface="Roboto"/>
              <a:cs typeface="Roboto"/>
              <a:sym typeface="Roboto"/>
            </a:endParaRPr>
          </a:p>
        </p:txBody>
      </p:sp>
      <p:pic>
        <p:nvPicPr>
          <p:cNvPr id="71" name="Google Shape;71;p14"/>
          <p:cNvPicPr preferRelativeResize="0"/>
          <p:nvPr/>
        </p:nvPicPr>
        <p:blipFill>
          <a:blip r:embed="rId3">
            <a:alphaModFix/>
          </a:blip>
          <a:stretch>
            <a:fillRect/>
          </a:stretch>
        </p:blipFill>
        <p:spPr>
          <a:xfrm>
            <a:off x="5507420" y="0"/>
            <a:ext cx="3636579" cy="3028426"/>
          </a:xfrm>
          <a:prstGeom prst="rect">
            <a:avLst/>
          </a:prstGeom>
          <a:noFill/>
          <a:ln>
            <a:noFill/>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2764224" cy="3028426"/>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225" y="0"/>
            <a:ext cx="2743195" cy="3028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64224" cy="51435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813" y="0"/>
            <a:ext cx="2932387" cy="514350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792" y="0"/>
            <a:ext cx="3258207" cy="5143500"/>
          </a:xfrm>
          <a:prstGeom prst="rect">
            <a:avLst/>
          </a:prstGeom>
        </p:spPr>
      </p:pic>
    </p:spTree>
    <p:extLst>
      <p:ext uri="{BB962C8B-B14F-4D97-AF65-F5344CB8AC3E}">
        <p14:creationId xmlns:p14="http://schemas.microsoft.com/office/powerpoint/2010/main" val="178887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p:nvPr/>
        </p:nvSpPr>
        <p:spPr>
          <a:xfrm>
            <a:off x="0" y="0"/>
            <a:ext cx="9144000" cy="5289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75000"/>
              </a:lnSpc>
              <a:spcBef>
                <a:spcPts val="0"/>
              </a:spcBef>
              <a:spcAft>
                <a:spcPts val="0"/>
              </a:spcAft>
              <a:buNone/>
            </a:pPr>
            <a:r>
              <a:rPr lang="ru" sz="1100">
                <a:solidFill>
                  <a:schemeClr val="dk1"/>
                </a:solidFill>
                <a:highlight>
                  <a:srgbClr val="FFFFFF"/>
                </a:highlight>
                <a:latin typeface="Roboto"/>
                <a:ea typeface="Roboto"/>
                <a:cs typeface="Roboto"/>
                <a:sym typeface="Roboto"/>
              </a:rPr>
              <a:t>   </a:t>
            </a:r>
            <a:r>
              <a:rPr lang="ru" sz="1100" b="1">
                <a:solidFill>
                  <a:schemeClr val="dk1"/>
                </a:solidFill>
                <a:highlight>
                  <a:srgbClr val="FFFFFF"/>
                </a:highlight>
                <a:latin typeface="Roboto"/>
                <a:ea typeface="Roboto"/>
                <a:cs typeface="Roboto"/>
                <a:sym typeface="Roboto"/>
              </a:rPr>
              <a:t>  </a:t>
            </a:r>
            <a:r>
              <a:rPr lang="ru" sz="1800" b="1">
                <a:solidFill>
                  <a:schemeClr val="dk1"/>
                </a:solidFill>
                <a:highlight>
                  <a:srgbClr val="FFFFFF"/>
                </a:highlight>
                <a:latin typeface="Roboto"/>
                <a:ea typeface="Roboto"/>
                <a:cs typeface="Roboto"/>
                <a:sym typeface="Roboto"/>
              </a:rPr>
              <a:t>  </a:t>
            </a:r>
            <a:r>
              <a:rPr lang="ru" sz="1700" b="1">
                <a:solidFill>
                  <a:schemeClr val="dk1"/>
                </a:solidFill>
                <a:highlight>
                  <a:srgbClr val="FFFFFF"/>
                </a:highlight>
                <a:latin typeface="Roboto"/>
                <a:ea typeface="Roboto"/>
                <a:cs typeface="Roboto"/>
                <a:sym typeface="Roboto"/>
              </a:rPr>
              <a:t>Поставлені перед мною завдання перед початком практики в реабілітаційному             центрі ДРУ "Центр комплексної реабілітації для осіб з інвалідністю "Донбас-Прикарпаття" включають:</a:t>
            </a:r>
            <a:endParaRPr sz="1700" b="1">
              <a:solidFill>
                <a:schemeClr val="dk1"/>
              </a:solidFill>
              <a:highlight>
                <a:srgbClr val="FFFFFF"/>
              </a:highlight>
              <a:latin typeface="Roboto"/>
              <a:ea typeface="Roboto"/>
              <a:cs typeface="Roboto"/>
              <a:sym typeface="Roboto"/>
            </a:endParaRPr>
          </a:p>
          <a:p>
            <a:pPr marL="457200" lvl="0" indent="-228600" algn="l" rtl="0">
              <a:lnSpc>
                <a:spcPct val="115000"/>
              </a:lnSpc>
              <a:spcBef>
                <a:spcPts val="150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Ознайомлення з роботою центру та його клієнтами.</a:t>
            </a:r>
            <a:endParaRPr sz="1700">
              <a:solidFill>
                <a:schemeClr val="dk1"/>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Здобуття практичних навичок у реалізації програм реабілітації.</a:t>
            </a:r>
            <a:endParaRPr sz="1700">
              <a:solidFill>
                <a:schemeClr val="dk1"/>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Вивчення індивідуальних потреб та можливостей клієнтів.</a:t>
            </a:r>
            <a:endParaRPr sz="1700">
              <a:solidFill>
                <a:schemeClr val="dk1"/>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Участь у розвитку та впровадженні інноваційних підходів у реабілітаційну практику.</a:t>
            </a:r>
            <a:endParaRPr sz="1700">
              <a:solidFill>
                <a:schemeClr val="dk1"/>
              </a:solidFill>
              <a:highlight>
                <a:srgbClr val="FFFFFF"/>
              </a:highlight>
              <a:latin typeface="Roboto"/>
              <a:ea typeface="Roboto"/>
              <a:cs typeface="Roboto"/>
              <a:sym typeface="Roboto"/>
            </a:endParaRPr>
          </a:p>
          <a:p>
            <a:pPr marL="0" lvl="0" indent="0" algn="l" rtl="0">
              <a:lnSpc>
                <a:spcPct val="175000"/>
              </a:lnSpc>
              <a:spcBef>
                <a:spcPts val="1500"/>
              </a:spcBef>
              <a:spcAft>
                <a:spcPts val="0"/>
              </a:spcAft>
              <a:buNone/>
            </a:pPr>
            <a:r>
              <a:rPr lang="ru" sz="1700">
                <a:solidFill>
                  <a:schemeClr val="dk1"/>
                </a:solidFill>
                <a:highlight>
                  <a:srgbClr val="FFFFFF"/>
                </a:highlight>
                <a:latin typeface="Roboto"/>
                <a:ea typeface="Roboto"/>
                <a:cs typeface="Roboto"/>
                <a:sym typeface="Roboto"/>
              </a:rPr>
              <a:t>     </a:t>
            </a:r>
            <a:r>
              <a:rPr lang="ru" sz="1700" b="1">
                <a:solidFill>
                  <a:schemeClr val="dk1"/>
                </a:solidFill>
                <a:highlight>
                  <a:srgbClr val="FFFFFF"/>
                </a:highlight>
                <a:latin typeface="Roboto"/>
                <a:ea typeface="Roboto"/>
                <a:cs typeface="Roboto"/>
                <a:sym typeface="Roboto"/>
              </a:rPr>
              <a:t>    Очікування від практичного досвіду включають:</a:t>
            </a:r>
            <a:endParaRPr sz="1700" b="1">
              <a:solidFill>
                <a:schemeClr val="dk1"/>
              </a:solidFill>
              <a:highlight>
                <a:srgbClr val="FFFFFF"/>
              </a:highlight>
              <a:latin typeface="Roboto"/>
              <a:ea typeface="Roboto"/>
              <a:cs typeface="Roboto"/>
              <a:sym typeface="Roboto"/>
            </a:endParaRPr>
          </a:p>
          <a:p>
            <a:pPr marL="457200" lvl="0" indent="-228600" algn="l" rtl="0">
              <a:lnSpc>
                <a:spcPct val="115000"/>
              </a:lnSpc>
              <a:spcBef>
                <a:spcPts val="150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Збільшення рівня професійної компетентності.</a:t>
            </a:r>
            <a:endParaRPr sz="1700">
              <a:solidFill>
                <a:schemeClr val="dk1"/>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Розвиток емпатії та міжособистісних навичок у спілкуванні з клієнтами.</a:t>
            </a:r>
            <a:endParaRPr sz="1700">
              <a:solidFill>
                <a:schemeClr val="dk1"/>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Практичне застосування теоретичних знань у роботі з пацієнтами.</a:t>
            </a:r>
            <a:endParaRPr sz="1700">
              <a:solidFill>
                <a:schemeClr val="dk1"/>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chemeClr val="dk1"/>
              </a:buClr>
              <a:buSzPts val="1700"/>
              <a:buFont typeface="Roboto"/>
              <a:buNone/>
            </a:pPr>
            <a:r>
              <a:rPr lang="ru" sz="1700">
                <a:solidFill>
                  <a:schemeClr val="dk1"/>
                </a:solidFill>
                <a:highlight>
                  <a:srgbClr val="FFFFFF"/>
                </a:highlight>
                <a:latin typeface="Roboto"/>
                <a:ea typeface="Roboto"/>
                <a:cs typeface="Roboto"/>
                <a:sym typeface="Roboto"/>
              </a:rPr>
              <a:t>Отримання цінного досвіду у сфері реабілітаційних послуг для осіб з інвалідністю.</a:t>
            </a:r>
            <a:endParaRPr sz="1700">
              <a:solidFill>
                <a:schemeClr val="dk1"/>
              </a:solidFill>
              <a:highlight>
                <a:srgbClr val="FFFFFF"/>
              </a:highlight>
              <a:latin typeface="Roboto"/>
              <a:ea typeface="Roboto"/>
              <a:cs typeface="Roboto"/>
              <a:sym typeface="Roboto"/>
            </a:endParaRPr>
          </a:p>
        </p:txBody>
      </p:sp>
      <p:sp>
        <p:nvSpPr>
          <p:cNvPr id="77" name="Google Shape;77;p15"/>
          <p:cNvSpPr txBox="1"/>
          <p:nvPr/>
        </p:nvSpPr>
        <p:spPr>
          <a:xfrm>
            <a:off x="544800" y="1842675"/>
            <a:ext cx="86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0" y="3220700"/>
            <a:ext cx="9144000" cy="204283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1500" dirty="0">
                <a:solidFill>
                  <a:srgbClr val="0D0D0D"/>
                </a:solidFill>
                <a:highlight>
                  <a:srgbClr val="FFFFFF"/>
                </a:highlight>
                <a:latin typeface="Roboto"/>
                <a:ea typeface="Roboto"/>
                <a:cs typeface="Roboto"/>
                <a:sym typeface="Roboto"/>
              </a:rPr>
              <a:t>ДРУ "Центр комплексної реабілітації для осіб з інвалідністю "Донбас-Прикарпаття" надає такі </a:t>
            </a:r>
            <a:r>
              <a:rPr lang="ru" sz="1500" dirty="0" smtClean="0">
                <a:solidFill>
                  <a:srgbClr val="0D0D0D"/>
                </a:solidFill>
                <a:highlight>
                  <a:srgbClr val="FFFFFF"/>
                </a:highlight>
                <a:latin typeface="Roboto"/>
                <a:ea typeface="Roboto"/>
                <a:cs typeface="Roboto"/>
                <a:sym typeface="Roboto"/>
              </a:rPr>
              <a:t>послуги:</a:t>
            </a:r>
            <a:r>
              <a:rPr lang="ru" sz="1500" dirty="0">
                <a:solidFill>
                  <a:srgbClr val="0D0D0D"/>
                </a:solidFill>
                <a:highlight>
                  <a:srgbClr val="FFFFFF"/>
                </a:highlight>
                <a:latin typeface="Roboto"/>
                <a:ea typeface="Roboto"/>
                <a:cs typeface="Roboto"/>
                <a:sym typeface="Roboto"/>
              </a:rPr>
              <a:t> </a:t>
            </a:r>
            <a:r>
              <a:rPr lang="ru" sz="1500" dirty="0" smtClean="0">
                <a:solidFill>
                  <a:srgbClr val="0D0D0D"/>
                </a:solidFill>
                <a:highlight>
                  <a:srgbClr val="FFFFFF"/>
                </a:highlight>
                <a:latin typeface="Roboto"/>
                <a:ea typeface="Roboto"/>
                <a:cs typeface="Roboto"/>
                <a:sym typeface="Roboto"/>
              </a:rPr>
              <a:t>Медична </a:t>
            </a:r>
            <a:r>
              <a:rPr lang="ru" sz="1500" dirty="0">
                <a:solidFill>
                  <a:srgbClr val="0D0D0D"/>
                </a:solidFill>
                <a:highlight>
                  <a:srgbClr val="FFFFFF"/>
                </a:highlight>
                <a:latin typeface="Roboto"/>
                <a:ea typeface="Roboto"/>
                <a:cs typeface="Roboto"/>
                <a:sym typeface="Roboto"/>
              </a:rPr>
              <a:t>реабілітація, включаючи фізіотерапію та лікувальну гімнастику.</a:t>
            </a:r>
            <a:endParaRPr sz="1500" dirty="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500"/>
              <a:buFont typeface="Roboto"/>
              <a:buNone/>
            </a:pPr>
            <a:r>
              <a:rPr lang="ru" sz="1500" dirty="0">
                <a:solidFill>
                  <a:srgbClr val="0D0D0D"/>
                </a:solidFill>
                <a:highlight>
                  <a:srgbClr val="FFFFFF"/>
                </a:highlight>
                <a:latin typeface="Roboto"/>
                <a:ea typeface="Roboto"/>
                <a:cs typeface="Roboto"/>
                <a:sym typeface="Roboto"/>
              </a:rPr>
              <a:t>Психологічна підтримка та консультування.</a:t>
            </a:r>
            <a:endParaRPr sz="1500" dirty="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500"/>
              <a:buFont typeface="Roboto"/>
              <a:buNone/>
            </a:pPr>
            <a:r>
              <a:rPr lang="ru" sz="1500" dirty="0">
                <a:solidFill>
                  <a:srgbClr val="0D0D0D"/>
                </a:solidFill>
                <a:highlight>
                  <a:srgbClr val="FFFFFF"/>
                </a:highlight>
                <a:latin typeface="Roboto"/>
                <a:ea typeface="Roboto"/>
                <a:cs typeface="Roboto"/>
                <a:sym typeface="Roboto"/>
              </a:rPr>
              <a:t>Соціальна реабілітація, включаючи роботу з соціальними працівниками та </a:t>
            </a:r>
            <a:r>
              <a:rPr lang="ru" sz="1500" dirty="0" smtClean="0">
                <a:solidFill>
                  <a:srgbClr val="0D0D0D"/>
                </a:solidFill>
                <a:highlight>
                  <a:srgbClr val="FFFFFF"/>
                </a:highlight>
                <a:latin typeface="Roboto"/>
                <a:ea typeface="Roboto"/>
                <a:cs typeface="Roboto"/>
                <a:sym typeface="Roboto"/>
              </a:rPr>
              <a:t>психосоціальну адаптацію</a:t>
            </a:r>
            <a:r>
              <a:rPr lang="ru" sz="1500" dirty="0">
                <a:solidFill>
                  <a:srgbClr val="0D0D0D"/>
                </a:solidFill>
                <a:highlight>
                  <a:srgbClr val="FFFFFF"/>
                </a:highlight>
                <a:latin typeface="Roboto"/>
                <a:ea typeface="Roboto"/>
                <a:cs typeface="Roboto"/>
                <a:sym typeface="Roboto"/>
              </a:rPr>
              <a:t>.</a:t>
            </a:r>
            <a:endParaRPr sz="1500" dirty="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500"/>
              <a:buFont typeface="Roboto"/>
              <a:buNone/>
            </a:pPr>
            <a:r>
              <a:rPr lang="ru" sz="1500" dirty="0">
                <a:solidFill>
                  <a:srgbClr val="0D0D0D"/>
                </a:solidFill>
                <a:highlight>
                  <a:srgbClr val="FFFFFF"/>
                </a:highlight>
                <a:latin typeface="Roboto"/>
                <a:ea typeface="Roboto"/>
                <a:cs typeface="Roboto"/>
                <a:sym typeface="Roboto"/>
              </a:rPr>
              <a:t>Професійна реабілітація та навчання навичкам працевлаштування.</a:t>
            </a:r>
            <a:endParaRPr sz="1500" dirty="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500"/>
              <a:buFont typeface="Roboto"/>
              <a:buNone/>
            </a:pPr>
            <a:endParaRPr sz="1500" dirty="0">
              <a:solidFill>
                <a:srgbClr val="0D0D0D"/>
              </a:solidFill>
              <a:highlight>
                <a:srgbClr val="FFFFFF"/>
              </a:highlight>
              <a:latin typeface="Roboto"/>
              <a:ea typeface="Roboto"/>
              <a:cs typeface="Roboto"/>
              <a:sym typeface="Roboto"/>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174123" cy="306830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310" y="0"/>
            <a:ext cx="2879835" cy="3068301"/>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331" y="0"/>
            <a:ext cx="2711669" cy="30683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3132082" cy="51435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697" y="0"/>
            <a:ext cx="3026979" cy="514350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289" y="0"/>
            <a:ext cx="2753711" cy="5143500"/>
          </a:xfrm>
          <a:prstGeom prst="rect">
            <a:avLst/>
          </a:prstGeom>
        </p:spPr>
      </p:pic>
    </p:spTree>
    <p:extLst>
      <p:ext uri="{BB962C8B-B14F-4D97-AF65-F5344CB8AC3E}">
        <p14:creationId xmlns:p14="http://schemas.microsoft.com/office/powerpoint/2010/main" val="5584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p:nvPr/>
        </p:nvSpPr>
        <p:spPr>
          <a:xfrm>
            <a:off x="0" y="0"/>
            <a:ext cx="9144000" cy="504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1700">
                <a:solidFill>
                  <a:srgbClr val="0D0D0D"/>
                </a:solidFill>
                <a:highlight>
                  <a:srgbClr val="FFFFFF"/>
                </a:highlight>
                <a:latin typeface="Roboto"/>
                <a:ea typeface="Roboto"/>
                <a:cs typeface="Roboto"/>
                <a:sym typeface="Roboto"/>
              </a:rPr>
              <a:t>ДРУ "Центр комплексної реабілітації для осіб з інвалідністю "Донбас-Прикарпаття" надає такі послуги і використовує такі апарати при роботі з пацієнтами:</a:t>
            </a:r>
            <a:endParaRPr sz="1700">
              <a:solidFill>
                <a:srgbClr val="0D0D0D"/>
              </a:solidFill>
              <a:highlight>
                <a:srgbClr val="FFFFFF"/>
              </a:highlight>
              <a:latin typeface="Roboto"/>
              <a:ea typeface="Roboto"/>
              <a:cs typeface="Roboto"/>
              <a:sym typeface="Roboto"/>
            </a:endParaRPr>
          </a:p>
          <a:p>
            <a:pPr marL="457200" lvl="0" indent="-228600" algn="l" rtl="0">
              <a:lnSpc>
                <a:spcPct val="115000"/>
              </a:lnSpc>
              <a:spcBef>
                <a:spcPts val="1500"/>
              </a:spcBef>
              <a:spcAft>
                <a:spcPts val="0"/>
              </a:spcAft>
              <a:buClr>
                <a:srgbClr val="0D0D0D"/>
              </a:buClr>
              <a:buSzPts val="1700"/>
              <a:buFont typeface="Roboto"/>
              <a:buNone/>
            </a:pPr>
            <a:r>
              <a:rPr lang="ru" sz="1700">
                <a:solidFill>
                  <a:srgbClr val="0D0D0D"/>
                </a:solidFill>
                <a:highlight>
                  <a:srgbClr val="FFFFFF"/>
                </a:highlight>
                <a:latin typeface="Roboto"/>
                <a:ea typeface="Roboto"/>
                <a:cs typeface="Roboto"/>
                <a:sym typeface="Roboto"/>
              </a:rPr>
              <a:t>Фізіотерапія- використання електрофізіологічних апаратів для розслаблення м'язів, зменшення болю та відновлення функцій.</a:t>
            </a:r>
            <a:endParaRPr sz="170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700"/>
              <a:buFont typeface="Roboto"/>
              <a:buNone/>
            </a:pPr>
            <a:r>
              <a:rPr lang="ru" sz="1700">
                <a:solidFill>
                  <a:srgbClr val="0D0D0D"/>
                </a:solidFill>
                <a:highlight>
                  <a:srgbClr val="FFFFFF"/>
                </a:highlight>
                <a:latin typeface="Roboto"/>
                <a:ea typeface="Roboto"/>
                <a:cs typeface="Roboto"/>
                <a:sym typeface="Roboto"/>
              </a:rPr>
              <a:t>Масажні апарати- для проведення масажу, покращення кровообігу та розслаблення м'язів.</a:t>
            </a:r>
            <a:endParaRPr sz="170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700"/>
              <a:buFont typeface="Roboto"/>
              <a:buNone/>
            </a:pPr>
            <a:r>
              <a:rPr lang="ru" sz="1700">
                <a:solidFill>
                  <a:srgbClr val="0D0D0D"/>
                </a:solidFill>
                <a:highlight>
                  <a:srgbClr val="FFFFFF"/>
                </a:highlight>
                <a:latin typeface="Roboto"/>
                <a:ea typeface="Roboto"/>
                <a:cs typeface="Roboto"/>
                <a:sym typeface="Roboto"/>
              </a:rPr>
              <a:t>Апарати для лікування хребта та суглобів- для відновлення рухливості та зменшення болю в хребті та суглобах.</a:t>
            </a:r>
            <a:endParaRPr sz="170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700"/>
              <a:buFont typeface="Roboto"/>
              <a:buNone/>
            </a:pPr>
            <a:r>
              <a:rPr lang="ru" sz="1700">
                <a:solidFill>
                  <a:srgbClr val="0D0D0D"/>
                </a:solidFill>
                <a:highlight>
                  <a:srgbClr val="FFFFFF"/>
                </a:highlight>
                <a:latin typeface="Roboto"/>
                <a:ea typeface="Roboto"/>
                <a:cs typeface="Roboto"/>
                <a:sym typeface="Roboto"/>
              </a:rPr>
              <a:t>Електростимуляція- використання електричних імпульсів для підтримки та покращення функцій м'язів.</a:t>
            </a:r>
            <a:endParaRPr sz="170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700"/>
              <a:buFont typeface="Roboto"/>
              <a:buNone/>
            </a:pPr>
            <a:r>
              <a:rPr lang="ru" sz="1700">
                <a:solidFill>
                  <a:srgbClr val="0D0D0D"/>
                </a:solidFill>
                <a:highlight>
                  <a:srgbClr val="FFFFFF"/>
                </a:highlight>
                <a:latin typeface="Roboto"/>
                <a:ea typeface="Roboto"/>
                <a:cs typeface="Roboto"/>
                <a:sym typeface="Roboto"/>
              </a:rPr>
              <a:t>Апарати для реабілітації рухової системи- для підтримки та відновлення рухливості після травм або операцій.</a:t>
            </a:r>
            <a:endParaRPr sz="1700">
              <a:solidFill>
                <a:srgbClr val="0D0D0D"/>
              </a:solidFill>
              <a:highlight>
                <a:srgbClr val="FFFFFF"/>
              </a:highlight>
              <a:latin typeface="Roboto"/>
              <a:ea typeface="Roboto"/>
              <a:cs typeface="Roboto"/>
              <a:sym typeface="Roboto"/>
            </a:endParaRPr>
          </a:p>
          <a:p>
            <a:pPr marL="457200" lvl="0" indent="-228600" algn="l" rtl="0">
              <a:lnSpc>
                <a:spcPct val="115000"/>
              </a:lnSpc>
              <a:spcBef>
                <a:spcPts val="0"/>
              </a:spcBef>
              <a:spcAft>
                <a:spcPts val="0"/>
              </a:spcAft>
              <a:buClr>
                <a:srgbClr val="0D0D0D"/>
              </a:buClr>
              <a:buSzPts val="1700"/>
              <a:buFont typeface="Roboto"/>
              <a:buNone/>
            </a:pPr>
            <a:endParaRPr sz="1700">
              <a:solidFill>
                <a:srgbClr val="0D0D0D"/>
              </a:solidFill>
              <a:highlight>
                <a:srgbClr val="FFFFFF"/>
              </a:highlight>
              <a:latin typeface="Roboto"/>
              <a:ea typeface="Roboto"/>
              <a:cs typeface="Roboto"/>
              <a:sym typeface="Roboto"/>
            </a:endParaRPr>
          </a:p>
          <a:p>
            <a:pPr marL="0" lvl="0" indent="0" algn="l" rtl="0">
              <a:lnSpc>
                <a:spcPct val="115000"/>
              </a:lnSpc>
              <a:spcBef>
                <a:spcPts val="1500"/>
              </a:spcBef>
              <a:spcAft>
                <a:spcPts val="0"/>
              </a:spcAft>
              <a:buNone/>
            </a:pPr>
            <a:r>
              <a:rPr lang="ru" sz="1700">
                <a:solidFill>
                  <a:srgbClr val="0D0D0D"/>
                </a:solidFill>
                <a:highlight>
                  <a:srgbClr val="FFFFFF"/>
                </a:highlight>
                <a:latin typeface="Roboto"/>
                <a:ea typeface="Roboto"/>
                <a:cs typeface="Roboto"/>
                <a:sym typeface="Roboto"/>
              </a:rPr>
              <a:t>Це лише декілька прикладів послуг та апаратів, які використовуються у центрі для комплексної реабілітації осіб з інвалідністю.</a:t>
            </a:r>
            <a:endParaRPr sz="1700">
              <a:solidFill>
                <a:srgbClr val="0D0D0D"/>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0" y="2689325"/>
            <a:ext cx="91440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a:solidFill>
                  <a:srgbClr val="0D0D0D"/>
                </a:solidFill>
                <a:highlight>
                  <a:srgbClr val="FFFFFF"/>
                </a:highlight>
                <a:latin typeface="Roboto"/>
                <a:ea typeface="Roboto"/>
                <a:cs typeface="Roboto"/>
                <a:sym typeface="Roboto"/>
              </a:rPr>
              <a:t>Апарат "Мотомед" використовується для реабілітації пацієнтів з руховими порушеннями та спастичними процесами в м'язах. Цей апарат дозволяє створювати контрольовані рухи в нижній частині тіла пацієнта, таких як ноги, що сприяє покращенню кровообігу, зменшенню м'язевої спастичності та підтримці рухливості суглобів. Використання "Мотомеду" може допомогти пацієнтам відновити контроль над рухами, покращити функціональність м'язів та покращити їхні рухові навички.</a:t>
            </a:r>
            <a:endParaRPr sz="2200"/>
          </a:p>
        </p:txBody>
      </p:sp>
      <p:pic>
        <p:nvPicPr>
          <p:cNvPr id="97" name="Google Shape;97;p18"/>
          <p:cNvPicPr preferRelativeResize="0"/>
          <p:nvPr/>
        </p:nvPicPr>
        <p:blipFill>
          <a:blip r:embed="rId3">
            <a:alphaModFix/>
          </a:blip>
          <a:stretch>
            <a:fillRect/>
          </a:stretch>
        </p:blipFill>
        <p:spPr>
          <a:xfrm>
            <a:off x="105103" y="0"/>
            <a:ext cx="3930869" cy="2801600"/>
          </a:xfrm>
          <a:prstGeom prst="rect">
            <a:avLst/>
          </a:prstGeom>
          <a:noFill/>
          <a:ln>
            <a:noFill/>
          </a:ln>
        </p:spPr>
      </p:pic>
      <p:pic>
        <p:nvPicPr>
          <p:cNvPr id="98" name="Google Shape;98;p18"/>
          <p:cNvPicPr preferRelativeResize="0"/>
          <p:nvPr/>
        </p:nvPicPr>
        <p:blipFill>
          <a:blip r:embed="rId4">
            <a:alphaModFix/>
          </a:blip>
          <a:stretch>
            <a:fillRect/>
          </a:stretch>
        </p:blipFill>
        <p:spPr>
          <a:xfrm>
            <a:off x="5118537" y="0"/>
            <a:ext cx="3902613" cy="280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p:nvPr/>
        </p:nvSpPr>
        <p:spPr>
          <a:xfrm>
            <a:off x="0" y="0"/>
            <a:ext cx="30000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rgbClr val="0D0D0D"/>
                </a:solidFill>
                <a:highlight>
                  <a:srgbClr val="FFFFFF"/>
                </a:highlight>
                <a:latin typeface="Roboto"/>
                <a:ea typeface="Roboto"/>
                <a:cs typeface="Roboto"/>
                <a:sym typeface="Roboto"/>
              </a:rPr>
              <a:t>Апарат "Амбліокор" використовується для реабілітації пацієнтів, стимулюючи роботу м'язів у післяінсультних хворих та пацієнтів після травм. Цей пристрій може допомагати пацієнтам відновлювати рухливість та функціональність уражених ділянок тіла. Шляхом електричної стимуляції м'язів, "Амбліокор" допомагає зміцнювати та відновлювати м'язи, підтримувати правильну позу та рухання, а також зменшувати ризик утворення спастичних процесів. Цей метод реабілітації може покращити якість життя пацієнтів і сприяти їхньому поверненню до повноцінного життя після травм або інсульту.</a:t>
            </a:r>
            <a:endParaRPr sz="1600"/>
          </a:p>
        </p:txBody>
      </p:sp>
      <p:pic>
        <p:nvPicPr>
          <p:cNvPr id="104" name="Google Shape;104;p19"/>
          <p:cNvPicPr preferRelativeResize="0"/>
          <p:nvPr/>
        </p:nvPicPr>
        <p:blipFill>
          <a:blip r:embed="rId3">
            <a:alphaModFix/>
          </a:blip>
          <a:stretch>
            <a:fillRect/>
          </a:stretch>
        </p:blipFill>
        <p:spPr>
          <a:xfrm>
            <a:off x="3111850" y="997348"/>
            <a:ext cx="2916000" cy="3928052"/>
          </a:xfrm>
          <a:prstGeom prst="rect">
            <a:avLst/>
          </a:prstGeom>
          <a:noFill/>
          <a:ln>
            <a:noFill/>
          </a:ln>
        </p:spPr>
      </p:pic>
      <p:pic>
        <p:nvPicPr>
          <p:cNvPr id="105" name="Google Shape;105;p19"/>
          <p:cNvPicPr preferRelativeResize="0"/>
          <p:nvPr/>
        </p:nvPicPr>
        <p:blipFill>
          <a:blip r:embed="rId4">
            <a:alphaModFix/>
          </a:blip>
          <a:stretch>
            <a:fillRect/>
          </a:stretch>
        </p:blipFill>
        <p:spPr>
          <a:xfrm>
            <a:off x="6139700" y="36325"/>
            <a:ext cx="2916000" cy="3894544"/>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757</Words>
  <Application>Microsoft Office PowerPoint</Application>
  <PresentationFormat>Экран (16:9)</PresentationFormat>
  <Paragraphs>42</Paragraphs>
  <Slides>13</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Economica</vt:lpstr>
      <vt:lpstr>Arial</vt:lpstr>
      <vt:lpstr>Open Sans</vt:lpstr>
      <vt:lpstr>Roboto</vt:lpstr>
      <vt:lpstr>Luxe</vt:lpstr>
      <vt:lpstr>Звіт про проходження практики в ДРУ “ Центр комплексної реабілітації для осіб з інвалідністю "Донбас-Прикарпаття"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про проходження практики в ДРУ “ Центр комплексної реабілітації для осіб з інвалідністю "Донбас-Прикарпаття"</dc:title>
  <dc:creator>Home</dc:creator>
  <cp:lastModifiedBy>RePack by Diakov</cp:lastModifiedBy>
  <cp:revision>5</cp:revision>
  <dcterms:modified xsi:type="dcterms:W3CDTF">2025-02-20T22:44:54Z</dcterms:modified>
</cp:coreProperties>
</file>